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41"/>
  </p:notesMasterIdLst>
  <p:sldIdLst>
    <p:sldId id="256" r:id="rId2"/>
    <p:sldId id="262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3" r:id="rId33"/>
    <p:sldId id="292" r:id="rId34"/>
    <p:sldId id="294" r:id="rId35"/>
    <p:sldId id="295" r:id="rId36"/>
    <p:sldId id="296" r:id="rId37"/>
    <p:sldId id="261" r:id="rId38"/>
    <p:sldId id="258" r:id="rId39"/>
    <p:sldId id="297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35"/>
    <p:restoredTop sz="94654"/>
  </p:normalViewPr>
  <p:slideViewPr>
    <p:cSldViewPr snapToGrid="0" snapToObjects="1">
      <p:cViewPr varScale="1">
        <p:scale>
          <a:sx n="135" d="100"/>
          <a:sy n="135" d="100"/>
        </p:scale>
        <p:origin x="184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E5F6F-120C-474C-8318-EB1004F46BB2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4828-203A-4265-A939-7D75A883A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48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https://www.cisco.com/c/en/us/solutions/collateral/service-provider/visual-networking-index-vni/vni-hyperconnectivity-wp.html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4828-203A-4265-A939-7D75A883A1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10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ftp://speedtest.tele2.net/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4828-203A-4265-A939-7D75A883A1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31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9/17/18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64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9/17/18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5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9/17/18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34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9/17/18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668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9/17/18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42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9/17/18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4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9/17/18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21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9/17/18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18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9/17/18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59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9/17/18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228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9/17/18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46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9/17/18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6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ndvine.com/downloads/general/global-internet-phenomena/2013/2h-2013-global-internet-phenomena-report.pdf" TargetMode="External"/><Relationship Id="rId4" Type="http://schemas.openxmlformats.org/officeDocument/2006/relationships/hyperlink" Target="http://www.wired.com/magazine/2011/11/mf_bitcoin/all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lexa.com/topsites/countries/U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430</a:t>
            </a:r>
          </a:p>
        </p:txBody>
      </p:sp>
    </p:spTree>
    <p:extLst>
      <p:ext uri="{BB962C8B-B14F-4D97-AF65-F5344CB8AC3E}">
        <p14:creationId xmlns:p14="http://schemas.microsoft.com/office/powerpoint/2010/main" val="1262429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 in September of 2001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Google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YouTube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Yahoo!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Amazon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Wikipedia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eBay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LinkedIn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Twitter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Craigslist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Pinterest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1998 (September)</a:t>
            </a:r>
          </a:p>
          <a:p>
            <a:r>
              <a:rPr lang="en-US" dirty="0"/>
              <a:t>2004 (February)</a:t>
            </a:r>
          </a:p>
          <a:p>
            <a:r>
              <a:rPr lang="en-US" dirty="0"/>
              <a:t>2005 (February)</a:t>
            </a:r>
          </a:p>
          <a:p>
            <a:r>
              <a:rPr lang="en-US" dirty="0"/>
              <a:t>1994 (March)</a:t>
            </a:r>
          </a:p>
          <a:p>
            <a:r>
              <a:rPr lang="en-US" dirty="0"/>
              <a:t>1994</a:t>
            </a:r>
          </a:p>
          <a:p>
            <a:r>
              <a:rPr lang="en-US" dirty="0"/>
              <a:t>2001 (January)</a:t>
            </a:r>
          </a:p>
          <a:p>
            <a:r>
              <a:rPr lang="en-US" dirty="0"/>
              <a:t>1995 (September)</a:t>
            </a:r>
          </a:p>
          <a:p>
            <a:r>
              <a:rPr lang="en-US" dirty="0"/>
              <a:t>2003</a:t>
            </a:r>
          </a:p>
          <a:p>
            <a:r>
              <a:rPr lang="en-US" dirty="0"/>
              <a:t>2006 (March)</a:t>
            </a:r>
          </a:p>
          <a:p>
            <a:r>
              <a:rPr lang="en-US" dirty="0"/>
              <a:t>2009 (June)</a:t>
            </a:r>
          </a:p>
          <a:p>
            <a:r>
              <a:rPr lang="en-US" dirty="0"/>
              <a:t>1995</a:t>
            </a:r>
          </a:p>
          <a:p>
            <a:r>
              <a:rPr lang="en-US" dirty="0"/>
              <a:t>2010 (March)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0D358-7959-4F0E-868C-72F7D4226C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1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11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Early days</a:t>
            </a:r>
          </a:p>
          <a:p>
            <a:pPr lvl="1"/>
            <a:r>
              <a:rPr lang="en-US" dirty="0"/>
              <a:t>Text-based</a:t>
            </a:r>
          </a:p>
          <a:p>
            <a:r>
              <a:rPr lang="en-US" dirty="0"/>
              <a:t>Dot-com bubble</a:t>
            </a:r>
          </a:p>
          <a:p>
            <a:pPr lvl="1"/>
            <a:r>
              <a:rPr lang="en-US" dirty="0"/>
              <a:t>Broadcast.com ($5.7B in 1999, closed later)</a:t>
            </a:r>
          </a:p>
          <a:p>
            <a:pPr lvl="1"/>
            <a:r>
              <a:rPr lang="en-US" dirty="0"/>
              <a:t>Geocities.com ($3.6B in 1999, closed in 2009)</a:t>
            </a:r>
          </a:p>
          <a:p>
            <a:pPr lvl="1"/>
            <a:r>
              <a:rPr lang="en-US" dirty="0"/>
              <a:t>Lycos ($12.5 billion in 2000, $100M in 2004)</a:t>
            </a:r>
          </a:p>
          <a:p>
            <a:r>
              <a:rPr lang="en-US" dirty="0"/>
              <a:t>Survivors</a:t>
            </a:r>
          </a:p>
          <a:p>
            <a:pPr lvl="1"/>
            <a:r>
              <a:rPr lang="en-US" dirty="0"/>
              <a:t>Amazon</a:t>
            </a:r>
          </a:p>
          <a:p>
            <a:pPr lvl="1"/>
            <a:r>
              <a:rPr lang="en-US" dirty="0"/>
              <a:t>eBay</a:t>
            </a:r>
          </a:p>
          <a:p>
            <a:pPr lvl="1"/>
            <a:r>
              <a:rPr lang="en-US" dirty="0"/>
              <a:t>Google</a:t>
            </a:r>
          </a:p>
          <a:p>
            <a:r>
              <a:rPr lang="en-US" dirty="0"/>
              <a:t>Post-2003</a:t>
            </a:r>
          </a:p>
          <a:p>
            <a:pPr lvl="1"/>
            <a:r>
              <a:rPr lang="en-US" dirty="0"/>
              <a:t>Web 2.0</a:t>
            </a:r>
          </a:p>
          <a:p>
            <a:pPr lvl="1"/>
            <a:r>
              <a:rPr lang="en-US" dirty="0"/>
              <a:t>Social networks</a:t>
            </a:r>
          </a:p>
          <a:p>
            <a:pPr lvl="1"/>
            <a:r>
              <a:rPr lang="en-US" dirty="0"/>
              <a:t>Entertainment</a:t>
            </a:r>
          </a:p>
        </p:txBody>
      </p:sp>
    </p:spTree>
    <p:extLst>
      <p:ext uri="{BB962C8B-B14F-4D97-AF65-F5344CB8AC3E}">
        <p14:creationId xmlns:p14="http://schemas.microsoft.com/office/powerpoint/2010/main" val="47571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Stateless</a:t>
            </a:r>
          </a:p>
          <a:p>
            <a:r>
              <a:rPr lang="en-US" dirty="0"/>
              <a:t>(Non-)persistent connections</a:t>
            </a:r>
          </a:p>
          <a:p>
            <a:pPr lvl="1"/>
            <a:r>
              <a:rPr lang="en-US" dirty="0"/>
              <a:t>How many TCP connections are necessary?</a:t>
            </a:r>
          </a:p>
          <a:p>
            <a:r>
              <a:rPr lang="en-US" dirty="0"/>
              <a:t>Request/response paradigm</a:t>
            </a:r>
          </a:p>
          <a:p>
            <a:pPr lvl="1"/>
            <a:r>
              <a:rPr lang="en-US" dirty="0"/>
              <a:t>GET, POST, HEAD, PUT, DELETE</a:t>
            </a:r>
          </a:p>
          <a:p>
            <a:r>
              <a:rPr lang="en-US" dirty="0"/>
              <a:t>Version</a:t>
            </a:r>
          </a:p>
          <a:p>
            <a:pPr lvl="1"/>
            <a:r>
              <a:rPr lang="en-US" dirty="0"/>
              <a:t>1.0 -&gt; 1.1-&gt;2</a:t>
            </a:r>
          </a:p>
          <a:p>
            <a:r>
              <a:rPr lang="en-US" dirty="0"/>
              <a:t>Local storage</a:t>
            </a:r>
          </a:p>
          <a:p>
            <a:pPr lvl="1"/>
            <a:r>
              <a:rPr lang="en-US" dirty="0"/>
              <a:t>Cookies</a:t>
            </a:r>
          </a:p>
          <a:p>
            <a:pPr lvl="1"/>
            <a:r>
              <a:rPr lang="en-US" dirty="0" smtClean="0"/>
              <a:t>HTML5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78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937" y="3787877"/>
            <a:ext cx="519984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606" y="1848219"/>
            <a:ext cx="324450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88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5233" y="1846263"/>
            <a:ext cx="6757983" cy="40227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24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15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2XX Success</a:t>
            </a:r>
          </a:p>
          <a:p>
            <a:pPr lvl="1"/>
            <a:r>
              <a:rPr lang="en-US" dirty="0"/>
              <a:t>200 OK</a:t>
            </a:r>
          </a:p>
          <a:p>
            <a:r>
              <a:rPr lang="en-US" dirty="0"/>
              <a:t>3XX Redirection</a:t>
            </a:r>
          </a:p>
          <a:p>
            <a:pPr lvl="1"/>
            <a:r>
              <a:rPr lang="en-US" dirty="0"/>
              <a:t>301 Moved Permanently</a:t>
            </a:r>
          </a:p>
          <a:p>
            <a:pPr lvl="1"/>
            <a:r>
              <a:rPr lang="en-US" dirty="0"/>
              <a:t>304 Not Modified</a:t>
            </a:r>
          </a:p>
          <a:p>
            <a:r>
              <a:rPr lang="en-US" dirty="0"/>
              <a:t>4XX Client Error</a:t>
            </a:r>
          </a:p>
          <a:p>
            <a:pPr lvl="1"/>
            <a:r>
              <a:rPr lang="en-US" dirty="0"/>
              <a:t>400 Bad Request</a:t>
            </a:r>
          </a:p>
          <a:p>
            <a:pPr lvl="1"/>
            <a:r>
              <a:rPr lang="en-US" dirty="0"/>
              <a:t>403 Forbidden</a:t>
            </a:r>
          </a:p>
          <a:p>
            <a:pPr lvl="1"/>
            <a:r>
              <a:rPr lang="en-US" dirty="0"/>
              <a:t>404 Not Found</a:t>
            </a:r>
          </a:p>
          <a:p>
            <a:r>
              <a:rPr lang="en-US" dirty="0"/>
              <a:t>5XX Server Error</a:t>
            </a:r>
          </a:p>
          <a:p>
            <a:pPr lvl="1"/>
            <a:r>
              <a:rPr lang="en-US" dirty="0"/>
              <a:t>502 Bad Gateway</a:t>
            </a:r>
          </a:p>
        </p:txBody>
      </p:sp>
    </p:spTree>
    <p:extLst>
      <p:ext uri="{BB962C8B-B14F-4D97-AF65-F5344CB8AC3E}">
        <p14:creationId xmlns:p14="http://schemas.microsoft.com/office/powerpoint/2010/main" val="177166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Cache</a:t>
            </a:r>
            <a:endParaRPr lang="en-US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8488" y="1846263"/>
            <a:ext cx="3531312" cy="4022725"/>
          </a:xfrm>
        </p:spPr>
      </p:pic>
      <p:pic>
        <p:nvPicPr>
          <p:cNvPr id="12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9571" y="1846263"/>
            <a:ext cx="3531058" cy="40227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9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FTP Details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17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Two parallel connections</a:t>
            </a:r>
          </a:p>
          <a:p>
            <a:pPr lvl="1"/>
            <a:r>
              <a:rPr lang="en-US" dirty="0"/>
              <a:t>Control</a:t>
            </a:r>
          </a:p>
          <a:p>
            <a:pPr lvl="1"/>
            <a:r>
              <a:rPr lang="en-US" dirty="0"/>
              <a:t>Data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None</a:t>
            </a:r>
          </a:p>
          <a:p>
            <a:pPr lvl="1"/>
            <a:r>
              <a:rPr lang="en-US" dirty="0"/>
              <a:t>SFTP</a:t>
            </a:r>
          </a:p>
          <a:p>
            <a:r>
              <a:rPr lang="en-US" dirty="0" err="1"/>
              <a:t>Stateful</a:t>
            </a:r>
            <a:endParaRPr lang="en-US" dirty="0"/>
          </a:p>
          <a:p>
            <a:r>
              <a:rPr lang="en-US" dirty="0"/>
              <a:t>Commands</a:t>
            </a:r>
          </a:p>
          <a:p>
            <a:pPr lvl="1"/>
            <a:r>
              <a:rPr lang="en-US" dirty="0"/>
              <a:t>USER username</a:t>
            </a:r>
          </a:p>
          <a:p>
            <a:pPr lvl="1"/>
            <a:r>
              <a:rPr lang="en-US" dirty="0"/>
              <a:t>PASS password</a:t>
            </a:r>
          </a:p>
          <a:p>
            <a:pPr lvl="1"/>
            <a:r>
              <a:rPr lang="en-US" dirty="0"/>
              <a:t>LIST directory</a:t>
            </a:r>
          </a:p>
          <a:p>
            <a:pPr lvl="1"/>
            <a:r>
              <a:rPr lang="en-US" dirty="0"/>
              <a:t>RETR retrieve (get)</a:t>
            </a:r>
          </a:p>
          <a:p>
            <a:pPr lvl="1"/>
            <a:r>
              <a:rPr lang="en-US" dirty="0"/>
              <a:t>STOR store (put)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2787762"/>
            <a:ext cx="4041775" cy="1793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72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SMTP</a:t>
            </a:r>
          </a:p>
          <a:p>
            <a:pPr lvl="1"/>
            <a:r>
              <a:rPr lang="en-US" dirty="0"/>
              <a:t>Push protocol</a:t>
            </a:r>
          </a:p>
          <a:p>
            <a:pPr lvl="1"/>
            <a:r>
              <a:rPr lang="en-US" dirty="0"/>
              <a:t>Commands</a:t>
            </a:r>
          </a:p>
          <a:p>
            <a:pPr lvl="1"/>
            <a:r>
              <a:rPr lang="en-US" dirty="0"/>
              <a:t>Ports 25, 465, 587</a:t>
            </a:r>
          </a:p>
          <a:p>
            <a:r>
              <a:rPr lang="en-US" dirty="0"/>
              <a:t>POP3</a:t>
            </a:r>
          </a:p>
          <a:p>
            <a:pPr lvl="1"/>
            <a:r>
              <a:rPr lang="en-US" dirty="0"/>
              <a:t>Pull protocol</a:t>
            </a:r>
          </a:p>
          <a:p>
            <a:pPr lvl="1"/>
            <a:r>
              <a:rPr lang="en-US" dirty="0"/>
              <a:t>Command/reply</a:t>
            </a:r>
          </a:p>
          <a:p>
            <a:pPr lvl="1"/>
            <a:r>
              <a:rPr lang="en-US" dirty="0"/>
              <a:t>Ports 110, 995</a:t>
            </a:r>
          </a:p>
          <a:p>
            <a:r>
              <a:rPr lang="en-US" dirty="0"/>
              <a:t>IMAP</a:t>
            </a:r>
          </a:p>
          <a:p>
            <a:pPr lvl="1"/>
            <a:r>
              <a:rPr lang="en-US" dirty="0"/>
              <a:t>Mailbox manipulation</a:t>
            </a:r>
          </a:p>
          <a:p>
            <a:pPr lvl="1"/>
            <a:r>
              <a:rPr lang="en-US" dirty="0"/>
              <a:t>Ports 143, 220, 993</a:t>
            </a:r>
          </a:p>
          <a:p>
            <a:r>
              <a:rPr lang="en-US" dirty="0"/>
              <a:t>Web mail</a:t>
            </a:r>
          </a:p>
          <a:p>
            <a:pPr lvl="1"/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1874837"/>
            <a:ext cx="30765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20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and Naming Protocols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19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Domain Name System (DNS)</a:t>
            </a:r>
          </a:p>
          <a:p>
            <a:pPr lvl="1"/>
            <a:r>
              <a:rPr lang="en-US" dirty="0"/>
              <a:t>Distributed database</a:t>
            </a:r>
          </a:p>
          <a:p>
            <a:pPr lvl="1"/>
            <a:r>
              <a:rPr lang="en-US" dirty="0"/>
              <a:t>Hierarchy</a:t>
            </a:r>
          </a:p>
          <a:p>
            <a:r>
              <a:rPr lang="en-US" dirty="0"/>
              <a:t>Lightweight Directory Access Protocol (LDAP)</a:t>
            </a:r>
          </a:p>
          <a:p>
            <a:pPr lvl="1"/>
            <a:r>
              <a:rPr lang="en-US" dirty="0"/>
              <a:t>Phone book</a:t>
            </a:r>
          </a:p>
          <a:p>
            <a:pPr lvl="1"/>
            <a:r>
              <a:rPr lang="en-US" dirty="0"/>
              <a:t>Single sign-on</a:t>
            </a:r>
          </a:p>
          <a:p>
            <a:r>
              <a:rPr lang="en-US" dirty="0"/>
              <a:t>Windows Internet Name Service (WINS)</a:t>
            </a:r>
          </a:p>
          <a:p>
            <a:pPr lvl="1"/>
            <a:r>
              <a:rPr lang="en-US" dirty="0"/>
              <a:t>Used in older Windows networks</a:t>
            </a:r>
          </a:p>
        </p:txBody>
      </p:sp>
    </p:spTree>
    <p:extLst>
      <p:ext uri="{BB962C8B-B14F-4D97-AF65-F5344CB8AC3E}">
        <p14:creationId xmlns:p14="http://schemas.microsoft.com/office/powerpoint/2010/main" val="358301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Layer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05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Client queries root server to find com DNS server</a:t>
            </a:r>
          </a:p>
          <a:p>
            <a:r>
              <a:rPr lang="en-US"/>
              <a:t>Client queries .com DNS server to get amazon.com DNS server</a:t>
            </a:r>
          </a:p>
          <a:p>
            <a:r>
              <a:rPr lang="en-US"/>
              <a:t>Client queries amazon.com DNS server to get  IP address for www.amazon.com</a:t>
            </a:r>
          </a:p>
          <a:p>
            <a:endParaRPr 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64075" y="3302318"/>
            <a:ext cx="3702050" cy="111061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5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Root Servers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21</a:t>
            </a:fld>
            <a:endParaRPr lang="en-US"/>
          </a:p>
        </p:txBody>
      </p:sp>
      <p:pic>
        <p:nvPicPr>
          <p:cNvPr id="1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01334"/>
            <a:ext cx="8229600" cy="317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474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Authoritative DNS Servers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22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Maintained by organization or service provider</a:t>
            </a:r>
          </a:p>
          <a:p>
            <a:r>
              <a:rPr lang="en-US" dirty="0"/>
              <a:t>Organization’s own DNS server</a:t>
            </a:r>
          </a:p>
          <a:p>
            <a:r>
              <a:rPr lang="en-US" dirty="0"/>
              <a:t>Provides authoritative hostname to IP mappings for organization’s named hosts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 Resolution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Iterative Query</a:t>
            </a: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1043" y="2582863"/>
            <a:ext cx="2546202" cy="3286125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/>
              <a:t>Recursive Query</a:t>
            </a:r>
            <a:endParaRPr lang="en-US" dirty="0"/>
          </a:p>
        </p:txBody>
      </p:sp>
      <p:pic>
        <p:nvPicPr>
          <p:cNvPr id="12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4387" y="2582863"/>
            <a:ext cx="2581425" cy="32861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38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Caching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24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Any mapping learned is cached</a:t>
            </a:r>
          </a:p>
          <a:p>
            <a:pPr lvl="1"/>
            <a:r>
              <a:rPr lang="en-US" dirty="0"/>
              <a:t>Cache entries timeout after some time</a:t>
            </a:r>
          </a:p>
          <a:p>
            <a:pPr lvl="1"/>
            <a:r>
              <a:rPr lang="en-US" dirty="0"/>
              <a:t>TLD servers typically cached in local name servers</a:t>
            </a:r>
          </a:p>
          <a:p>
            <a:pPr lvl="1"/>
            <a:r>
              <a:rPr lang="en-US" dirty="0"/>
              <a:t>Root name servers not often visited</a:t>
            </a:r>
          </a:p>
          <a:p>
            <a:r>
              <a:rPr lang="en-US" dirty="0"/>
              <a:t>Cached entries may be out-of-date (best effort name-to-address translation!)</a:t>
            </a:r>
          </a:p>
          <a:p>
            <a:r>
              <a:rPr lang="en-US" dirty="0"/>
              <a:t>If name host changes IP address, may not be known Internet-wide until all TTLs expire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0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 Records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22960" y="1845735"/>
            <a:ext cx="7543800" cy="949959"/>
          </a:xfrm>
        </p:spPr>
        <p:txBody>
          <a:bodyPr/>
          <a:lstStyle/>
          <a:p>
            <a:r>
              <a:rPr lang="en-US" dirty="0"/>
              <a:t>Record format: name, value, type, expiration</a:t>
            </a:r>
          </a:p>
          <a:p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269930570"/>
              </p:ext>
            </p:extLst>
          </p:nvPr>
        </p:nvGraphicFramePr>
        <p:xfrm>
          <a:off x="518160" y="2795694"/>
          <a:ext cx="81534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Expiration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Authoritative</a:t>
                      </a:r>
                      <a:r>
                        <a:rPr lang="en-US" baseline="0" dirty="0"/>
                        <a:t> name server for domain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Canonical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Mail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49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 Zone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75C79B95-A6BE-4F87-A68F-F7578B814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061483"/>
            <a:ext cx="7543800" cy="35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83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 Messages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Identification</a:t>
            </a:r>
          </a:p>
          <a:p>
            <a:r>
              <a:rPr lang="en-US"/>
              <a:t>Flags</a:t>
            </a:r>
          </a:p>
          <a:p>
            <a:pPr lvl="1"/>
            <a:r>
              <a:rPr lang="en-US"/>
              <a:t>Query/reply</a:t>
            </a:r>
          </a:p>
          <a:p>
            <a:pPr lvl="1"/>
            <a:r>
              <a:rPr lang="en-US"/>
              <a:t>Recursion desired/available</a:t>
            </a:r>
          </a:p>
          <a:p>
            <a:pPr lvl="1"/>
            <a:r>
              <a:rPr lang="en-US"/>
              <a:t>Authoritative reply</a:t>
            </a:r>
          </a:p>
          <a:p>
            <a:r>
              <a:rPr lang="en-US"/>
              <a:t>Question (request)</a:t>
            </a:r>
          </a:p>
          <a:p>
            <a:r>
              <a:rPr lang="en-US"/>
              <a:t>Answer (response)</a:t>
            </a:r>
          </a:p>
          <a:p>
            <a:r>
              <a:rPr lang="en-US"/>
              <a:t>Authoritative servers</a:t>
            </a:r>
          </a:p>
          <a:p>
            <a:r>
              <a:rPr lang="en-US"/>
              <a:t>Additional info</a:t>
            </a:r>
            <a:endParaRPr lang="en-US" dirty="0"/>
          </a:p>
        </p:txBody>
      </p:sp>
      <p:pic>
        <p:nvPicPr>
          <p:cNvPr id="9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9301" y="1846263"/>
            <a:ext cx="3451597" cy="40227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2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 Messages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Request</a:t>
            </a:r>
            <a:endParaRPr lang="en-US" dirty="0"/>
          </a:p>
        </p:txBody>
      </p:sp>
      <p:pic>
        <p:nvPicPr>
          <p:cNvPr id="16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2325" y="3164847"/>
            <a:ext cx="3703638" cy="2122157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/>
              <a:t>Response</a:t>
            </a:r>
            <a:endParaRPr lang="en-US" dirty="0"/>
          </a:p>
        </p:txBody>
      </p:sp>
      <p:pic>
        <p:nvPicPr>
          <p:cNvPr id="1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78410" y="2582863"/>
            <a:ext cx="2673380" cy="32861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4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Attacking DNS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29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DDoS</a:t>
            </a:r>
            <a:r>
              <a:rPr lang="en-US" dirty="0"/>
              <a:t> attacks</a:t>
            </a:r>
          </a:p>
          <a:p>
            <a:pPr lvl="1"/>
            <a:r>
              <a:rPr lang="en-US" dirty="0"/>
              <a:t>Bombard root servers with traffic</a:t>
            </a:r>
          </a:p>
          <a:p>
            <a:pPr lvl="1"/>
            <a:r>
              <a:rPr lang="en-US" dirty="0"/>
              <a:t>Traffic Filtering</a:t>
            </a:r>
          </a:p>
          <a:p>
            <a:pPr lvl="1"/>
            <a:r>
              <a:rPr lang="en-US" dirty="0"/>
              <a:t>Local DNS servers cache IPs of TLD servers, allowing root server bypass</a:t>
            </a:r>
          </a:p>
          <a:p>
            <a:pPr lvl="1"/>
            <a:r>
              <a:rPr lang="en-US" dirty="0"/>
              <a:t>Not successful to date</a:t>
            </a:r>
          </a:p>
          <a:p>
            <a:r>
              <a:rPr lang="en-US" dirty="0"/>
              <a:t>Bombard TLD servers</a:t>
            </a:r>
          </a:p>
          <a:p>
            <a:pPr lvl="1"/>
            <a:r>
              <a:rPr lang="en-US" dirty="0"/>
              <a:t>Potentially more dangerous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Redirect attacks</a:t>
            </a:r>
          </a:p>
          <a:p>
            <a:pPr lvl="1"/>
            <a:r>
              <a:rPr lang="en-US" dirty="0"/>
              <a:t>Man-in-middle</a:t>
            </a:r>
          </a:p>
          <a:p>
            <a:pPr lvl="1"/>
            <a:r>
              <a:rPr lang="en-US" dirty="0"/>
              <a:t>Intercept queries</a:t>
            </a:r>
          </a:p>
          <a:p>
            <a:r>
              <a:rPr lang="en-US" dirty="0"/>
              <a:t>DNS poisoning</a:t>
            </a:r>
          </a:p>
          <a:p>
            <a:pPr lvl="1"/>
            <a:r>
              <a:rPr lang="en-US" dirty="0"/>
              <a:t>Send bogus replies to DNS server, which caches</a:t>
            </a:r>
          </a:p>
          <a:p>
            <a:r>
              <a:rPr lang="en-US" dirty="0"/>
              <a:t>Exploit DNS for </a:t>
            </a:r>
            <a:r>
              <a:rPr lang="en-US" dirty="0" err="1"/>
              <a:t>DDoS</a:t>
            </a:r>
            <a:endParaRPr lang="en-US" dirty="0"/>
          </a:p>
          <a:p>
            <a:pPr lvl="1"/>
            <a:r>
              <a:rPr lang="en-US" dirty="0"/>
              <a:t>Send queries with spoofed source address: target IP</a:t>
            </a:r>
          </a:p>
          <a:p>
            <a:pPr lvl="1"/>
            <a:r>
              <a:rPr lang="en-US" dirty="0"/>
              <a:t>Requires amplification</a:t>
            </a:r>
          </a:p>
        </p:txBody>
      </p:sp>
    </p:spTree>
    <p:extLst>
      <p:ext uri="{BB962C8B-B14F-4D97-AF65-F5344CB8AC3E}">
        <p14:creationId xmlns:p14="http://schemas.microsoft.com/office/powerpoint/2010/main" val="292746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Principles of network applications</a:t>
            </a:r>
          </a:p>
          <a:p>
            <a:r>
              <a:rPr lang="en-US" dirty="0"/>
              <a:t>Web and HTTP</a:t>
            </a:r>
          </a:p>
          <a:p>
            <a:r>
              <a:rPr lang="en-US" dirty="0"/>
              <a:t>FTP </a:t>
            </a:r>
          </a:p>
          <a:p>
            <a:r>
              <a:rPr lang="en-US" dirty="0"/>
              <a:t>SMTP, POP3, IMAP</a:t>
            </a:r>
          </a:p>
          <a:p>
            <a:r>
              <a:rPr lang="en-US" dirty="0"/>
              <a:t>DNS</a:t>
            </a:r>
          </a:p>
          <a:p>
            <a:r>
              <a:rPr lang="en-US" dirty="0"/>
              <a:t>P2P networking and applications</a:t>
            </a:r>
          </a:p>
          <a:p>
            <a:r>
              <a:rPr lang="en-US" dirty="0"/>
              <a:t>Socket programming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82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Peer-to-peer Architecture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Alternative to client/server</a:t>
            </a:r>
          </a:p>
          <a:p>
            <a:r>
              <a:rPr lang="en-US" dirty="0"/>
              <a:t>Load balancing</a:t>
            </a:r>
          </a:p>
          <a:p>
            <a:pPr lvl="1"/>
            <a:r>
              <a:rPr lang="en-US" dirty="0"/>
              <a:t>Bandwidth is limited</a:t>
            </a:r>
          </a:p>
          <a:p>
            <a:r>
              <a:rPr lang="en-US" dirty="0"/>
              <a:t>Resource sharing</a:t>
            </a:r>
          </a:p>
          <a:p>
            <a:pPr lvl="1"/>
            <a:r>
              <a:rPr lang="en-US" dirty="0"/>
              <a:t>File distribution (</a:t>
            </a:r>
            <a:r>
              <a:rPr lang="en-US" dirty="0" err="1"/>
              <a:t>BitTorrent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VoIP (Skype)</a:t>
            </a:r>
          </a:p>
        </p:txBody>
      </p:sp>
    </p:spTree>
    <p:extLst>
      <p:ext uri="{BB962C8B-B14F-4D97-AF65-F5344CB8AC3E}">
        <p14:creationId xmlns:p14="http://schemas.microsoft.com/office/powerpoint/2010/main" val="2390670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Distribution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Client/Server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Peer-to-peer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Task: distribute 1 file of size F among N clients</a:t>
                </a:r>
              </a:p>
              <a:p>
                <a:r>
                  <a:rPr lang="en-US" dirty="0"/>
                  <a:t>Server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𝑁𝐹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Client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Time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≥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max</m:t>
                    </m:r>
                    <m:r>
                      <a:rPr lang="en-US" b="0" i="1" smtClean="0">
                        <a:latin typeface="Cambria Math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𝑁𝐹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"/>
              </p:nvPr>
            </p:nvSpPr>
            <p:spPr>
              <a:blipFill rotWithShape="1">
                <a:blip r:embed="rId2"/>
                <a:stretch>
                  <a:fillRect l="-1207" t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Task: distribute 1 file of size F among N peers</a:t>
                </a:r>
              </a:p>
              <a:p>
                <a:r>
                  <a:rPr lang="en-US" dirty="0"/>
                  <a:t>Seed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Leech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𝑁𝐹</m:t>
                    </m:r>
                    <m:r>
                      <a:rPr lang="en-US" b="0" i="1" smtClean="0">
                        <a:latin typeface="Cambria Math"/>
                      </a:rPr>
                      <m:t>/(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Time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≥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max</m:t>
                    </m:r>
                    <m:r>
                      <a:rPr lang="en-US" b="0" i="1" smtClean="0">
                        <a:latin typeface="Cambria Math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𝑁𝐹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645" t="-2041" b="-13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42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Client/server vs. P2P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656768" y="1846263"/>
          <a:ext cx="5874914" cy="402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Chart" r:id="rId3" imgW="7734300" imgH="5295900" progId="Excel.Chart.8">
                  <p:embed/>
                </p:oleObj>
              </mc:Choice>
              <mc:Fallback>
                <p:oleObj name="Chart" r:id="rId3" imgW="7734300" imgH="5295900" progId="Excel.Chart.8">
                  <p:embed/>
                  <p:pic>
                    <p:nvPicPr>
                      <p:cNvPr id="10" name="Content Placeholder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6768" y="1846263"/>
                        <a:ext cx="5874914" cy="402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53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BitTorrent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33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File(s) divided into 256Kb chunks</a:t>
            </a:r>
          </a:p>
          <a:p>
            <a:r>
              <a:rPr lang="en-US" dirty="0"/>
              <a:t>Peers in swarm receive identifiable chunks</a:t>
            </a:r>
          </a:p>
          <a:p>
            <a:pPr lvl="1"/>
            <a:r>
              <a:rPr lang="en-US" dirty="0"/>
              <a:t>May join and leave any time</a:t>
            </a:r>
          </a:p>
          <a:p>
            <a:pPr lvl="1"/>
            <a:r>
              <a:rPr lang="en-US" dirty="0"/>
              <a:t>Have different subsets of chunks</a:t>
            </a:r>
          </a:p>
          <a:p>
            <a:pPr lvl="1"/>
            <a:r>
              <a:rPr lang="en-US" dirty="0"/>
              <a:t>Rarest chunks downloaded first</a:t>
            </a:r>
          </a:p>
          <a:p>
            <a:r>
              <a:rPr lang="en-US" dirty="0"/>
              <a:t>Tracker tracks participating peers</a:t>
            </a:r>
          </a:p>
          <a:p>
            <a:pPr lvl="1"/>
            <a:r>
              <a:rPr lang="en-US" dirty="0"/>
              <a:t>Propagates list of peers</a:t>
            </a:r>
          </a:p>
          <a:p>
            <a:r>
              <a:rPr lang="en-US" dirty="0"/>
              <a:t>Tit-for-tat</a:t>
            </a:r>
          </a:p>
          <a:p>
            <a:pPr lvl="1"/>
            <a:r>
              <a:rPr lang="en-US" dirty="0"/>
              <a:t>A peer evaluates neighbors and sends to the top 4</a:t>
            </a:r>
          </a:p>
          <a:p>
            <a:pPr lvl="1"/>
            <a:r>
              <a:rPr lang="en-US" dirty="0"/>
              <a:t>+1 random</a:t>
            </a:r>
          </a:p>
          <a:p>
            <a:pPr lvl="1"/>
            <a:r>
              <a:rPr lang="en-US" dirty="0"/>
              <a:t>Choke (block) others</a:t>
            </a:r>
          </a:p>
        </p:txBody>
      </p:sp>
    </p:spTree>
    <p:extLst>
      <p:ext uri="{BB962C8B-B14F-4D97-AF65-F5344CB8AC3E}">
        <p14:creationId xmlns:p14="http://schemas.microsoft.com/office/powerpoint/2010/main" val="317595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Hash Table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34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Distributed P2P database</a:t>
            </a:r>
          </a:p>
          <a:p>
            <a:pPr lvl="1"/>
            <a:r>
              <a:rPr lang="en-US" dirty="0"/>
              <a:t>Key : Value dictionary</a:t>
            </a:r>
          </a:p>
          <a:p>
            <a:pPr lvl="1"/>
            <a:r>
              <a:rPr lang="en-US" dirty="0"/>
              <a:t>Filename : IP address</a:t>
            </a:r>
          </a:p>
          <a:p>
            <a:r>
              <a:rPr lang="en-US" dirty="0"/>
              <a:t>A peer queries DHT with key</a:t>
            </a:r>
          </a:p>
          <a:p>
            <a:pPr lvl="1"/>
            <a:r>
              <a:rPr lang="en-US" dirty="0"/>
              <a:t>Receives matching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7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Sharing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Rising or declining?</a:t>
            </a:r>
          </a:p>
          <a:p>
            <a:pPr lvl="1"/>
            <a:r>
              <a:rPr lang="en-US" dirty="0"/>
              <a:t>Declining</a:t>
            </a:r>
          </a:p>
          <a:p>
            <a:pPr lvl="1"/>
            <a:r>
              <a:rPr lang="en-US" dirty="0"/>
              <a:t>31% in 2008</a:t>
            </a:r>
          </a:p>
          <a:p>
            <a:r>
              <a:rPr lang="en-US" dirty="0"/>
              <a:t>Major protocol/application?</a:t>
            </a:r>
          </a:p>
          <a:p>
            <a:pPr lvl="1"/>
            <a:r>
              <a:rPr lang="en-US" dirty="0" err="1"/>
              <a:t>Bittorrent</a:t>
            </a:r>
            <a:endParaRPr lang="en-US" dirty="0"/>
          </a:p>
          <a:p>
            <a:pPr lvl="1"/>
            <a:r>
              <a:rPr lang="en-US" dirty="0"/>
              <a:t>Country-specific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4075" y="3112027"/>
            <a:ext cx="3702050" cy="14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2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36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Digital currency</a:t>
            </a:r>
          </a:p>
          <a:p>
            <a:endParaRPr lang="en-US" dirty="0"/>
          </a:p>
          <a:p>
            <a:r>
              <a:rPr lang="en-US" dirty="0"/>
              <a:t>Developed by Satoshi </a:t>
            </a:r>
            <a:r>
              <a:rPr lang="en-US" dirty="0" err="1"/>
              <a:t>Nakamoto</a:t>
            </a:r>
            <a:endParaRPr lang="en-US" dirty="0"/>
          </a:p>
          <a:p>
            <a:pPr lvl="1"/>
            <a:r>
              <a:rPr lang="en-US" dirty="0"/>
              <a:t>Pseudonym</a:t>
            </a:r>
          </a:p>
          <a:p>
            <a:pPr lvl="1"/>
            <a:r>
              <a:rPr lang="en-US" dirty="0"/>
              <a:t>Bank/Google/NSA</a:t>
            </a:r>
          </a:p>
          <a:p>
            <a:r>
              <a:rPr lang="en-US" dirty="0"/>
              <a:t>“Mined” by users solving crypto puzzles</a:t>
            </a:r>
          </a:p>
          <a:p>
            <a:pPr lvl="1"/>
            <a:r>
              <a:rPr lang="en-US" dirty="0"/>
              <a:t>~50 </a:t>
            </a:r>
            <a:r>
              <a:rPr lang="en-US" dirty="0" err="1"/>
              <a:t>bitcoins</a:t>
            </a:r>
            <a:r>
              <a:rPr lang="en-US" dirty="0"/>
              <a:t> every 10 minutes</a:t>
            </a:r>
          </a:p>
          <a:p>
            <a:r>
              <a:rPr lang="en-US" dirty="0"/>
              <a:t>Distributed database of transactions</a:t>
            </a:r>
          </a:p>
          <a:p>
            <a:pPr lvl="1"/>
            <a:r>
              <a:rPr lang="en-US" dirty="0"/>
              <a:t>Block chain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42" y="2325329"/>
            <a:ext cx="13335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2342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37</a:t>
            </a:fld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Principles of network applications</a:t>
            </a:r>
          </a:p>
          <a:p>
            <a:r>
              <a:rPr lang="en-US" dirty="0"/>
              <a:t>Web and HTTP</a:t>
            </a:r>
          </a:p>
          <a:p>
            <a:r>
              <a:rPr lang="en-US" dirty="0"/>
              <a:t>FTP </a:t>
            </a:r>
          </a:p>
          <a:p>
            <a:r>
              <a:rPr lang="en-US" dirty="0"/>
              <a:t>SMTP, POP3, IMAP</a:t>
            </a:r>
          </a:p>
          <a:p>
            <a:r>
              <a:rPr lang="en-US" dirty="0"/>
              <a:t>DNS</a:t>
            </a:r>
          </a:p>
          <a:p>
            <a:r>
              <a:rPr lang="en-US" dirty="0"/>
              <a:t>P2P networking and applications</a:t>
            </a:r>
          </a:p>
          <a:p>
            <a:r>
              <a:rPr lang="en-US" dirty="0"/>
              <a:t>Socket programming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38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2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Alexa - Top Sites in United States</a:t>
            </a:r>
            <a:endParaRPr lang="en-US" dirty="0"/>
          </a:p>
          <a:p>
            <a:r>
              <a:rPr lang="en-US" dirty="0">
                <a:hlinkClick r:id="rId3"/>
              </a:rPr>
              <a:t>Global Internet Phenomena Report</a:t>
            </a:r>
            <a:endParaRPr lang="en-US" dirty="0"/>
          </a:p>
          <a:p>
            <a:r>
              <a:rPr lang="en-US" dirty="0">
                <a:hlinkClick r:id="rId4"/>
              </a:rPr>
              <a:t>The Rise and Fall of </a:t>
            </a:r>
            <a:r>
              <a:rPr lang="en-US" dirty="0" err="1">
                <a:hlinkClick r:id="rId4"/>
              </a:rPr>
              <a:t>Bitcoin</a:t>
            </a:r>
            <a:r>
              <a:rPr lang="en-US" dirty="0">
                <a:hlinkClick r:id="rId4"/>
              </a:rPr>
              <a:t> | Wired Magazine | Wired.com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106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Network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End systems</a:t>
            </a:r>
          </a:p>
          <a:p>
            <a:r>
              <a:rPr lang="en-US" dirty="0"/>
              <a:t>Communicate over network</a:t>
            </a:r>
          </a:p>
          <a:p>
            <a:r>
              <a:rPr lang="en-US" dirty="0"/>
              <a:t>Architecture</a:t>
            </a:r>
          </a:p>
          <a:p>
            <a:pPr lvl="1"/>
            <a:r>
              <a:rPr lang="en-US" dirty="0"/>
              <a:t>Client-server</a:t>
            </a:r>
          </a:p>
          <a:p>
            <a:pPr lvl="1"/>
            <a:r>
              <a:rPr lang="en-US" dirty="0"/>
              <a:t>Peer-to-peer</a:t>
            </a:r>
          </a:p>
          <a:p>
            <a:r>
              <a:rPr lang="en-US" dirty="0"/>
              <a:t>Message exchange</a:t>
            </a:r>
          </a:p>
          <a:p>
            <a:r>
              <a:rPr lang="en-US" dirty="0"/>
              <a:t>Socket API</a:t>
            </a:r>
          </a:p>
        </p:txBody>
      </p:sp>
      <p:pic>
        <p:nvPicPr>
          <p:cNvPr id="765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1919235"/>
            <a:ext cx="3533775" cy="4032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77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511425"/>
            <a:ext cx="809625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108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Layer Protocol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messages exchanged</a:t>
            </a:r>
          </a:p>
          <a:p>
            <a:pPr lvl="1"/>
            <a:r>
              <a:rPr lang="en-US" dirty="0"/>
              <a:t>e.g., request, response </a:t>
            </a:r>
          </a:p>
          <a:p>
            <a:r>
              <a:rPr lang="en-US" dirty="0"/>
              <a:t>Message syntax</a:t>
            </a:r>
          </a:p>
          <a:p>
            <a:pPr lvl="1"/>
            <a:r>
              <a:rPr lang="en-US" dirty="0"/>
              <a:t>what fields in messages &amp; how fields are delineated</a:t>
            </a:r>
          </a:p>
          <a:p>
            <a:r>
              <a:rPr lang="en-US" dirty="0"/>
              <a:t>Message semantics </a:t>
            </a:r>
          </a:p>
          <a:p>
            <a:pPr lvl="1"/>
            <a:r>
              <a:rPr lang="en-US" dirty="0"/>
              <a:t>meaning of information in fields</a:t>
            </a:r>
          </a:p>
          <a:p>
            <a:r>
              <a:rPr lang="en-US" dirty="0"/>
              <a:t>Rules</a:t>
            </a:r>
          </a:p>
          <a:p>
            <a:pPr lvl="1"/>
            <a:r>
              <a:rPr lang="en-US" dirty="0"/>
              <a:t>when and how processes send &amp; respond to messages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7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Layer Protocol Needs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integrity</a:t>
            </a:r>
          </a:p>
          <a:p>
            <a:pPr lvl="1"/>
            <a:r>
              <a:rPr lang="en-US" dirty="0"/>
              <a:t>Guaranteed delivery vs loss tolerance</a:t>
            </a:r>
          </a:p>
          <a:p>
            <a:pPr lvl="1"/>
            <a:r>
              <a:rPr lang="en-US" dirty="0"/>
              <a:t>TFTP, </a:t>
            </a:r>
            <a:r>
              <a:rPr lang="el-GR" dirty="0">
                <a:latin typeface="Times New Roman"/>
                <a:cs typeface="Times New Roman"/>
              </a:rPr>
              <a:t>μ</a:t>
            </a:r>
            <a:r>
              <a:rPr lang="en-US" dirty="0">
                <a:latin typeface="Times New Roman"/>
                <a:cs typeface="Times New Roman"/>
              </a:rPr>
              <a:t>TP</a:t>
            </a:r>
            <a:endParaRPr lang="en-US" dirty="0"/>
          </a:p>
          <a:p>
            <a:r>
              <a:rPr lang="en-US" dirty="0"/>
              <a:t>Timing</a:t>
            </a:r>
          </a:p>
          <a:p>
            <a:pPr lvl="1"/>
            <a:r>
              <a:rPr lang="en-US" dirty="0"/>
              <a:t>Delay and jitter</a:t>
            </a:r>
          </a:p>
          <a:p>
            <a:r>
              <a:rPr lang="en-US" dirty="0"/>
              <a:t>Throughput</a:t>
            </a:r>
          </a:p>
          <a:p>
            <a:pPr lvl="1"/>
            <a:r>
              <a:rPr lang="en-US" dirty="0"/>
              <a:t>Guaranteed vs elastic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Encryption and integrity</a:t>
            </a:r>
          </a:p>
        </p:txBody>
      </p:sp>
    </p:spTree>
    <p:extLst>
      <p:ext uri="{BB962C8B-B14F-4D97-AF65-F5344CB8AC3E}">
        <p14:creationId xmlns:p14="http://schemas.microsoft.com/office/powerpoint/2010/main" val="94805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Service Requirements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927831"/>
              </p:ext>
            </p:extLst>
          </p:nvPr>
        </p:nvGraphicFramePr>
        <p:xfrm>
          <a:off x="480060" y="2480593"/>
          <a:ext cx="82296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  <a:r>
                        <a:rPr lang="en-US" baseline="0" dirty="0"/>
                        <a:t> sensitive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File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acceptable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 acceptable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 acceptable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Real-time 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A: 5kbps-1Mbps</a:t>
                      </a:r>
                    </a:p>
                    <a:p>
                      <a:r>
                        <a:rPr lang="en-US" dirty="0"/>
                        <a:t>V: 10kbps-5Mbps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100s of </a:t>
                      </a:r>
                      <a:r>
                        <a:rPr lang="en-US" dirty="0" err="1"/>
                        <a:t>msec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Stored 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acceptable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100s of </a:t>
                      </a:r>
                      <a:r>
                        <a:rPr lang="en-US" dirty="0" err="1"/>
                        <a:t>msec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239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North America Traffic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 Access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Mobile Access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9</a:t>
            </a:fld>
            <a:endParaRPr lang="en-US"/>
          </a:p>
        </p:txBody>
      </p:sp>
      <p:pic>
        <p:nvPicPr>
          <p:cNvPr id="20" name="Picture 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875" y="2466975"/>
            <a:ext cx="390525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1062" y="2452687"/>
            <a:ext cx="39528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79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622</TotalTime>
  <Words>1049</Words>
  <Application>Microsoft Macintosh PowerPoint</Application>
  <PresentationFormat>On-screen Show (4:3)</PresentationFormat>
  <Paragraphs>356</Paragraphs>
  <Slides>39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Calibri</vt:lpstr>
      <vt:lpstr>Calibri Light</vt:lpstr>
      <vt:lpstr>Cambria Math</vt:lpstr>
      <vt:lpstr>ＭＳ Ｐゴシック</vt:lpstr>
      <vt:lpstr>Times New Roman</vt:lpstr>
      <vt:lpstr>Retrospect</vt:lpstr>
      <vt:lpstr>Chart</vt:lpstr>
      <vt:lpstr>Computer Networks</vt:lpstr>
      <vt:lpstr>Application Layer</vt:lpstr>
      <vt:lpstr>Objectives</vt:lpstr>
      <vt:lpstr>Creating a Network App</vt:lpstr>
      <vt:lpstr>Sockets</vt:lpstr>
      <vt:lpstr>Application Layer Protocol Tasks</vt:lpstr>
      <vt:lpstr>Application Layer Protocol Needs</vt:lpstr>
      <vt:lpstr>Transport Service Requirements</vt:lpstr>
      <vt:lpstr>North America Traffic</vt:lpstr>
      <vt:lpstr>The Web in September of 2001</vt:lpstr>
      <vt:lpstr>Web History</vt:lpstr>
      <vt:lpstr>HTTP</vt:lpstr>
      <vt:lpstr>HTTP Request</vt:lpstr>
      <vt:lpstr>HTTP Response</vt:lpstr>
      <vt:lpstr>HTTP Response Status Codes</vt:lpstr>
      <vt:lpstr>Web Cache</vt:lpstr>
      <vt:lpstr>FTP Details</vt:lpstr>
      <vt:lpstr>Email</vt:lpstr>
      <vt:lpstr>Directory and Naming Protocols</vt:lpstr>
      <vt:lpstr>DNS</vt:lpstr>
      <vt:lpstr>DNS Root Servers</vt:lpstr>
      <vt:lpstr>Authoritative DNS Servers</vt:lpstr>
      <vt:lpstr>Name Resolution</vt:lpstr>
      <vt:lpstr>DNS Caching</vt:lpstr>
      <vt:lpstr>DNS Records</vt:lpstr>
      <vt:lpstr>DNS Zone File</vt:lpstr>
      <vt:lpstr>DNS Messages</vt:lpstr>
      <vt:lpstr>DNS Messages</vt:lpstr>
      <vt:lpstr>Attacking DNS</vt:lpstr>
      <vt:lpstr>Peer-to-peer Architecture</vt:lpstr>
      <vt:lpstr>File Distribution</vt:lpstr>
      <vt:lpstr>Client/server vs. P2P</vt:lpstr>
      <vt:lpstr>BitTorrent</vt:lpstr>
      <vt:lpstr>Distributed Hash Table</vt:lpstr>
      <vt:lpstr>File Sharing</vt:lpstr>
      <vt:lpstr>Bitcoin</vt:lpstr>
      <vt:lpstr>Summary</vt:lpstr>
      <vt:lpstr>Thank You!</vt:lpstr>
      <vt:lpstr>References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and Data Structures</dc:title>
  <dc:creator>Microsoft Office User</dc:creator>
  <cp:lastModifiedBy>Microsoft Office User</cp:lastModifiedBy>
  <cp:revision>18</cp:revision>
  <dcterms:created xsi:type="dcterms:W3CDTF">2016-08-31T14:25:10Z</dcterms:created>
  <dcterms:modified xsi:type="dcterms:W3CDTF">2018-09-17T17:17:09Z</dcterms:modified>
</cp:coreProperties>
</file>